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0" r:id="rId3"/>
    <p:sldId id="293" r:id="rId4"/>
    <p:sldId id="300" r:id="rId5"/>
    <p:sldId id="299" r:id="rId6"/>
    <p:sldId id="290" r:id="rId7"/>
    <p:sldId id="272" r:id="rId8"/>
    <p:sldId id="279" r:id="rId9"/>
    <p:sldId id="302" r:id="rId10"/>
    <p:sldId id="301" r:id="rId11"/>
    <p:sldId id="287" r:id="rId12"/>
    <p:sldId id="294" r:id="rId13"/>
    <p:sldId id="291" r:id="rId14"/>
    <p:sldId id="274" r:id="rId15"/>
    <p:sldId id="276" r:id="rId16"/>
    <p:sldId id="297" r:id="rId17"/>
    <p:sldId id="284" r:id="rId18"/>
    <p:sldId id="278" r:id="rId19"/>
    <p:sldId id="281" r:id="rId20"/>
    <p:sldId id="298" r:id="rId21"/>
    <p:sldId id="289" r:id="rId22"/>
    <p:sldId id="282" r:id="rId23"/>
    <p:sldId id="296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90" autoAdjust="0"/>
  </p:normalViewPr>
  <p:slideViewPr>
    <p:cSldViewPr>
      <p:cViewPr varScale="1">
        <p:scale>
          <a:sx n="97" d="100"/>
          <a:sy n="97" d="100"/>
        </p:scale>
        <p:origin x="20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A43ABE-2305-4654-B3DD-2A6091FBFF7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A41E24-EE86-4BA0-A319-5FA19086D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69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30379E-C1EE-4BD1-B169-9C8178B7BDB5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01B414-76B2-477A-9EC7-EB18C888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2013-14</a:t>
            </a:r>
            <a:r>
              <a:rPr lang="en-US" baseline="0" dirty="0" smtClean="0"/>
              <a:t> Vision / BHAG comes out of the 3 circles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B414-76B2-477A-9EC7-EB18C888ED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4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B414-76B2-477A-9EC7-EB18C888ED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12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B414-76B2-477A-9EC7-EB18C888ED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Model Campus</a:t>
            </a:r>
          </a:p>
          <a:p>
            <a:pPr lvl="2"/>
            <a:r>
              <a:rPr lang="en-US" dirty="0" smtClean="0"/>
              <a:t>-Clean, Calm, Orderly, Welcoming</a:t>
            </a:r>
            <a:r>
              <a:rPr lang="en-US" baseline="0" dirty="0" smtClean="0"/>
              <a:t> (greeting of students to build good relationships but to reinforce your expectations of behavior)</a:t>
            </a:r>
            <a:endParaRPr lang="en-US" dirty="0" smtClean="0"/>
          </a:p>
          <a:p>
            <a:pPr lvl="2"/>
            <a:r>
              <a:rPr lang="en-US" dirty="0" smtClean="0"/>
              <a:t>-Teachers / Administrators modeling visibility and core values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Model Classrooms</a:t>
            </a:r>
          </a:p>
          <a:p>
            <a:pPr lvl="2"/>
            <a:r>
              <a:rPr lang="en-US" dirty="0" smtClean="0"/>
              <a:t>What does this look like?</a:t>
            </a:r>
          </a:p>
          <a:p>
            <a:pPr lvl="2"/>
            <a:r>
              <a:rPr lang="en-US" dirty="0" smtClean="0"/>
              <a:t>	-classroom</a:t>
            </a:r>
            <a:r>
              <a:rPr lang="en-US" baseline="0" dirty="0" smtClean="0"/>
              <a:t> rules or standards of behavior clearly posted</a:t>
            </a:r>
          </a:p>
          <a:p>
            <a:pPr lvl="2"/>
            <a:r>
              <a:rPr lang="en-US" baseline="0" dirty="0" smtClean="0"/>
              <a:t>	-written procedures for all or most activities</a:t>
            </a:r>
          </a:p>
          <a:p>
            <a:pPr lvl="2"/>
            <a:r>
              <a:rPr lang="en-US" baseline="0" dirty="0" smtClean="0"/>
              <a:t>	-greeting of students </a:t>
            </a:r>
          </a:p>
          <a:p>
            <a:pPr lvl="2"/>
            <a:r>
              <a:rPr lang="en-US" baseline="0" dirty="0" smtClean="0"/>
              <a:t>	-lesson objective on the board</a:t>
            </a:r>
          </a:p>
          <a:p>
            <a:pPr lvl="2"/>
            <a:r>
              <a:rPr lang="en-US" baseline="0" dirty="0" smtClean="0"/>
              <a:t>	-agenda</a:t>
            </a:r>
          </a:p>
          <a:p>
            <a:pPr lvl="2"/>
            <a:r>
              <a:rPr lang="en-US" baseline="0" dirty="0" smtClean="0"/>
              <a:t>	-display of exemplary student work</a:t>
            </a:r>
          </a:p>
          <a:p>
            <a:pPr lvl="2"/>
            <a:r>
              <a:rPr lang="en-US" baseline="0" dirty="0" smtClean="0"/>
              <a:t>	-college wall</a:t>
            </a:r>
          </a:p>
          <a:p>
            <a:pPr lvl="2"/>
            <a:r>
              <a:rPr lang="en-US" baseline="0" dirty="0" smtClean="0"/>
              <a:t>	-proficiency wall</a:t>
            </a:r>
          </a:p>
          <a:p>
            <a:pPr lvl="2"/>
            <a:r>
              <a:rPr lang="en-US" baseline="0" dirty="0" smtClean="0"/>
              <a:t>	</a:t>
            </a:r>
          </a:p>
          <a:p>
            <a:pPr lvl="2"/>
            <a:endParaRPr lang="en-US" baseline="0" dirty="0" smtClean="0"/>
          </a:p>
          <a:p>
            <a:pPr lvl="2"/>
            <a:endParaRPr lang="en-US" baseline="0" dirty="0" smtClean="0"/>
          </a:p>
          <a:p>
            <a:pPr lvl="2"/>
            <a:endParaRPr lang="en-US" baseline="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Why is this important?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B414-76B2-477A-9EC7-EB18C888ED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984EB9-69FF-4E0F-9532-F7C70AB1B5F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3F4F4F-9796-4094-BF30-DC774241C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4EB9-69FF-4E0F-9532-F7C70AB1B5F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4F4F-9796-4094-BF30-DC774241C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4EB9-69FF-4E0F-9532-F7C70AB1B5F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4F4F-9796-4094-BF30-DC774241C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4EB9-69FF-4E0F-9532-F7C70AB1B5F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4F4F-9796-4094-BF30-DC774241CF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4EB9-69FF-4E0F-9532-F7C70AB1B5F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4F4F-9796-4094-BF30-DC774241CF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4EB9-69FF-4E0F-9532-F7C70AB1B5F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4F4F-9796-4094-BF30-DC774241CF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4EB9-69FF-4E0F-9532-F7C70AB1B5F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4F4F-9796-4094-BF30-DC774241CF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4EB9-69FF-4E0F-9532-F7C70AB1B5F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4F4F-9796-4094-BF30-DC774241CF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4EB9-69FF-4E0F-9532-F7C70AB1B5F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4F4F-9796-4094-BF30-DC774241C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D984EB9-69FF-4E0F-9532-F7C70AB1B5F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F4F4F-9796-4094-BF30-DC774241CF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984EB9-69FF-4E0F-9532-F7C70AB1B5F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3F4F4F-9796-4094-BF30-DC774241CF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984EB9-69FF-4E0F-9532-F7C70AB1B5F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3F4F4F-9796-4094-BF30-DC774241CF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www.calendarlabs.com/holidays/us/memorial-day.php" TargetMode="Externa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2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7772400" cy="20968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Fern Bacon Middle School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“A NEW ERA OF EXCELLENCE”</a:t>
            </a:r>
            <a:b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7772400" cy="2484393"/>
          </a:xfrm>
        </p:spPr>
        <p:txBody>
          <a:bodyPr>
            <a:normAutofit/>
          </a:bodyPr>
          <a:lstStyle/>
          <a:p>
            <a:pPr algn="ctr"/>
            <a:endParaRPr lang="en-US" sz="18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Mary Coronado, Principal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Daniel Crenshaw, Assistant Principal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Laura Phillips, Learning Support Coordinator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800" b="1" dirty="0" smtClean="0"/>
          </a:p>
          <a:p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0393"/>
            <a:ext cx="1778924" cy="13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1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213533"/>
              </p:ext>
            </p:extLst>
          </p:nvPr>
        </p:nvGraphicFramePr>
        <p:xfrm>
          <a:off x="609600" y="1828800"/>
          <a:ext cx="7924800" cy="427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797892">
                  <a:extLst>
                    <a:ext uri="{9D8B030D-6E8A-4147-A177-3AD203B41FA5}">
                      <a16:colId xmlns:a16="http://schemas.microsoft.com/office/drawing/2014/main" val="2928300237"/>
                    </a:ext>
                  </a:extLst>
                </a:gridCol>
                <a:gridCol w="5126908">
                  <a:extLst>
                    <a:ext uri="{9D8B030D-6E8A-4147-A177-3AD203B41FA5}">
                      <a16:colId xmlns:a16="http://schemas.microsoft.com/office/drawing/2014/main" val="3319641199"/>
                    </a:ext>
                  </a:extLst>
                </a:gridCol>
              </a:tblGrid>
              <a:tr h="4315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Tasks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926717"/>
                  </a:ext>
                </a:extLst>
              </a:tr>
              <a:tr h="7876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8:45 – 9:15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Take role, secure backpacks, pass out Chromebooks, log-in (30 minutes)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9994473"/>
                  </a:ext>
                </a:extLst>
              </a:tr>
              <a:tr h="46559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9:15 – 9:20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Break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1346391"/>
                  </a:ext>
                </a:extLst>
              </a:tr>
              <a:tr h="7267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9:20 – 10:20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Recommended CAT / PT time (60 minutes)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4132380"/>
                  </a:ext>
                </a:extLst>
              </a:tr>
              <a:tr h="4078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10:20 – 10:25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Break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9389371"/>
                  </a:ext>
                </a:extLst>
              </a:tr>
              <a:tr h="14535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10:25 – 11:30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Continue CAT / PT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(50 minutes)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Finish / clean-up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(15 minutes)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226423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Testing Schedule </a:t>
            </a:r>
            <a:br>
              <a:rPr lang="en-US" dirty="0" smtClean="0"/>
            </a:br>
            <a:r>
              <a:rPr lang="en-US" dirty="0" smtClean="0"/>
              <a:t>8:45-11:30 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226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ercise &amp; Fitness Skechers Mens Go Run 600-Obtain Sneaker Skechers Men's Go Run 600-Obtai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76400"/>
            <a:ext cx="2120293" cy="18772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CAT adjusts the level of </a:t>
            </a:r>
            <a:r>
              <a:rPr lang="en-US" dirty="0" smtClean="0"/>
              <a:t>difficulty TO YOUR </a:t>
            </a:r>
            <a:r>
              <a:rPr lang="en-US" dirty="0" smtClean="0"/>
              <a:t>ABILITY.  </a:t>
            </a:r>
            <a:r>
              <a:rPr lang="en-US" b="1" u="sng" dirty="0" smtClean="0"/>
              <a:t>This is not a timed test.  </a:t>
            </a:r>
            <a:endParaRPr lang="en-US" b="1" u="sng" dirty="0"/>
          </a:p>
          <a:p>
            <a:pPr fontAlgn="base"/>
            <a:r>
              <a:rPr lang="en-US" dirty="0" smtClean="0"/>
              <a:t>Must answer </a:t>
            </a:r>
            <a:r>
              <a:rPr lang="en-US" dirty="0"/>
              <a:t>all test items on a </a:t>
            </a:r>
            <a:r>
              <a:rPr lang="en-US" dirty="0" smtClean="0"/>
              <a:t>page to get maximum </a:t>
            </a:r>
            <a:r>
              <a:rPr lang="en-US" dirty="0" smtClean="0"/>
              <a:t>points.</a:t>
            </a:r>
            <a:endParaRPr lang="en-US" i="1" dirty="0"/>
          </a:p>
          <a:p>
            <a:pPr fontAlgn="base"/>
            <a:r>
              <a:rPr lang="en-US" dirty="0" smtClean="0"/>
              <a:t>MAY not </a:t>
            </a:r>
            <a:r>
              <a:rPr lang="en-US" dirty="0"/>
              <a:t>return to a test segment once completed </a:t>
            </a:r>
            <a:r>
              <a:rPr lang="en-US" dirty="0" smtClean="0"/>
              <a:t>.</a:t>
            </a:r>
            <a:endParaRPr lang="en-US" dirty="0"/>
          </a:p>
          <a:p>
            <a:pPr fontAlgn="base"/>
            <a:r>
              <a:rPr lang="en-US" dirty="0"/>
              <a:t>M</a:t>
            </a:r>
            <a:r>
              <a:rPr lang="en-US" dirty="0" smtClean="0"/>
              <a:t>ust </a:t>
            </a:r>
            <a:r>
              <a:rPr lang="en-US" dirty="0"/>
              <a:t>complete </a:t>
            </a:r>
            <a:r>
              <a:rPr lang="en-US" u="sng" dirty="0"/>
              <a:t>both</a:t>
            </a:r>
            <a:r>
              <a:rPr lang="en-US" dirty="0"/>
              <a:t> the CAT and PT to get an overall </a:t>
            </a:r>
            <a:r>
              <a:rPr lang="en-US" dirty="0" smtClean="0"/>
              <a:t>score.</a:t>
            </a:r>
            <a:endParaRPr lang="en-US" dirty="0"/>
          </a:p>
          <a:p>
            <a:pPr fontAlgn="base"/>
            <a:r>
              <a:rPr lang="en-US" dirty="0"/>
              <a:t>M</a:t>
            </a:r>
            <a:r>
              <a:rPr lang="en-US" dirty="0" smtClean="0"/>
              <a:t>ust </a:t>
            </a:r>
            <a:r>
              <a:rPr lang="en-US" dirty="0"/>
              <a:t>answer all test items before the test can be </a:t>
            </a:r>
            <a:r>
              <a:rPr lang="en-US" dirty="0" smtClean="0"/>
              <a:t>submitted.</a:t>
            </a:r>
            <a:endParaRPr lang="en-US" dirty="0"/>
          </a:p>
          <a:p>
            <a:pPr fontAlgn="base"/>
            <a:r>
              <a:rPr lang="en-US" dirty="0" smtClean="0"/>
              <a:t>You MUST </a:t>
            </a:r>
            <a:r>
              <a:rPr lang="en-US" dirty="0"/>
              <a:t>select </a:t>
            </a:r>
            <a:r>
              <a:rPr lang="en-US" b="1" u="sng" dirty="0"/>
              <a:t>END TEST</a:t>
            </a:r>
            <a:r>
              <a:rPr lang="en-US" b="1" dirty="0"/>
              <a:t> </a:t>
            </a:r>
            <a:r>
              <a:rPr lang="en-US" dirty="0"/>
              <a:t>to submit </a:t>
            </a:r>
            <a:r>
              <a:rPr lang="en-US" dirty="0" smtClean="0"/>
              <a:t>test.</a:t>
            </a:r>
            <a:endParaRPr lang="en-US" dirty="0"/>
          </a:p>
          <a:p>
            <a:pPr fontAlgn="base"/>
            <a:r>
              <a:rPr lang="en-US" dirty="0" smtClean="0"/>
              <a:t>You are scored </a:t>
            </a:r>
            <a:r>
              <a:rPr lang="en-US" dirty="0"/>
              <a:t>on both the number of correct answers and the difficulty of the questions completed.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631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4" y="1143000"/>
            <a:ext cx="6661999" cy="5287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USE IS PROHIBITED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91400" y="3124200"/>
            <a:ext cx="1499419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All cell phones will be stored in backpacks in front of the classroom.  No exceptions!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765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50" y="303954"/>
            <a:ext cx="1256299" cy="88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TESTING SCHEDULE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2400"/>
            <a:ext cx="1524000" cy="119641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556086"/>
              </p:ext>
            </p:extLst>
          </p:nvPr>
        </p:nvGraphicFramePr>
        <p:xfrm>
          <a:off x="609600" y="1378125"/>
          <a:ext cx="7772400" cy="50907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386437028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26990724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41332918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21052054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40677088"/>
                    </a:ext>
                  </a:extLst>
                </a:gridCol>
              </a:tblGrid>
              <a:tr h="281600">
                <a:tc>
                  <a:txBody>
                    <a:bodyPr/>
                    <a:lstStyle/>
                    <a:p>
                      <a:pPr marL="19050" marR="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000" spc="-10">
                          <a:effectLst/>
                        </a:rPr>
                        <a:t>Monday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marR="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000" spc="-10">
                          <a:effectLst/>
                        </a:rPr>
                        <a:t>Tuesday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000" spc="-10">
                          <a:effectLst/>
                        </a:rPr>
                        <a:t>Wednesday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 marR="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000" spc="-10">
                          <a:effectLst/>
                        </a:rPr>
                        <a:t>Thursday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000" spc="-10">
                          <a:effectLst/>
                        </a:rPr>
                        <a:t>Friday</a:t>
                      </a:r>
                      <a:endParaRPr lang="en-US" sz="10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306155"/>
                  </a:ext>
                </a:extLst>
              </a:tr>
              <a:tr h="169075">
                <a:tc>
                  <a:txBody>
                    <a:bodyPr/>
                    <a:lstStyle/>
                    <a:p>
                      <a:pPr marL="19050" marR="28575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>
                          <a:effectLst/>
                        </a:rPr>
                        <a:t>APRIL 28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marR="76200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>
                          <a:effectLst/>
                        </a:rPr>
                        <a:t>APRIL 29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66675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APRIL 30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 marR="57150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 smtClean="0">
                          <a:effectLst/>
                        </a:rPr>
                        <a:t> MAY 1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785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9019127"/>
                  </a:ext>
                </a:extLst>
              </a:tr>
              <a:tr h="752007">
                <a:tc>
                  <a:txBody>
                    <a:bodyPr/>
                    <a:lstStyle/>
                    <a:p>
                      <a:pPr marL="0" marR="285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Regular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285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Schedule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SBAC ELA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SBAC </a:t>
                      </a:r>
                      <a:r>
                        <a:rPr lang="en-US" sz="1800" dirty="0">
                          <a:effectLst/>
                        </a:rPr>
                        <a:t>ELA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Shortened </a:t>
                      </a:r>
                      <a:endParaRPr lang="en-US" sz="1600" b="1" dirty="0" smtClean="0">
                        <a:effectLst/>
                      </a:endParaRPr>
                    </a:p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Day</a:t>
                      </a:r>
                      <a:endParaRPr lang="en-US" sz="1600" b="1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77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Extra time to finish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1105865"/>
                  </a:ext>
                </a:extLst>
              </a:tr>
              <a:tr h="86193">
                <a:tc>
                  <a:txBody>
                    <a:bodyPr/>
                    <a:lstStyle/>
                    <a:p>
                      <a:pPr marL="19050" marR="28575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marR="76200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66675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 marR="57150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785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89119828"/>
                  </a:ext>
                </a:extLst>
              </a:tr>
              <a:tr h="665015">
                <a:tc>
                  <a:txBody>
                    <a:bodyPr/>
                    <a:lstStyle/>
                    <a:p>
                      <a:pPr marL="0" marR="285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Regular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285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Schedule 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SBAC MATH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SBAC MATH</a:t>
                      </a:r>
                      <a:endParaRPr lang="en-US" sz="1100">
                        <a:effectLst/>
                      </a:endParaRPr>
                    </a:p>
                    <a:p>
                      <a:pPr marL="0" marR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Shortened </a:t>
                      </a:r>
                    </a:p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Day</a:t>
                      </a:r>
                      <a:endParaRPr lang="en-US" sz="1600" b="1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77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Extra time to finish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3901312"/>
                  </a:ext>
                </a:extLst>
              </a:tr>
              <a:tr h="167938">
                <a:tc>
                  <a:txBody>
                    <a:bodyPr/>
                    <a:lstStyle/>
                    <a:p>
                      <a:pPr marL="19050" marR="28575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marR="76200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66675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 smtClean="0">
                          <a:effectLst/>
                        </a:rPr>
                        <a:t>14</a:t>
                      </a:r>
                      <a:endParaRPr lang="en-US" sz="11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 marR="57150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785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>
                          <a:effectLst/>
                        </a:rPr>
                        <a:t>16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9616571"/>
                  </a:ext>
                </a:extLst>
              </a:tr>
              <a:tr h="649549">
                <a:tc>
                  <a:txBody>
                    <a:bodyPr/>
                    <a:lstStyle/>
                    <a:p>
                      <a:pPr marL="0" marR="285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Regular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285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Schedule</a:t>
                      </a:r>
                      <a:endParaRPr lang="en-US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SBAC SCIENCE</a:t>
                      </a:r>
                      <a:endParaRPr lang="en-US" sz="1100">
                        <a:effectLst/>
                      </a:endParaRPr>
                    </a:p>
                    <a:p>
                      <a:pPr marL="0" marR="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BLOCK Schedule</a:t>
                      </a:r>
                    </a:p>
                    <a:p>
                      <a:pPr marL="0" marR="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Periods 1, 3, 5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SBAC SCIENCE</a:t>
                      </a:r>
                      <a:endParaRPr lang="en-US" sz="1100">
                        <a:effectLst/>
                      </a:endParaRPr>
                    </a:p>
                    <a:p>
                      <a:pPr marL="0" marR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BLOCK Schedule</a:t>
                      </a:r>
                    </a:p>
                    <a:p>
                      <a:pPr marL="0" marR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Periods 2, 4, 6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Shortened </a:t>
                      </a:r>
                    </a:p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Day</a:t>
                      </a:r>
                      <a:endParaRPr lang="en-US" sz="1600" b="1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77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SBAC PRIZE GIVEAWAY @ LUNCH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6084748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marL="19050" marR="28575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marR="76200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66675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>
                          <a:effectLst/>
                        </a:rPr>
                        <a:t>21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 marR="57150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785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>
                          <a:effectLst/>
                        </a:rPr>
                        <a:t>23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0282113"/>
                  </a:ext>
                </a:extLst>
              </a:tr>
              <a:tr h="795829">
                <a:tc>
                  <a:txBody>
                    <a:bodyPr/>
                    <a:lstStyle/>
                    <a:p>
                      <a:pPr marL="76200" marR="285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Extra </a:t>
                      </a:r>
                    </a:p>
                    <a:p>
                      <a:pPr marL="76200" marR="285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Time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285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Extra </a:t>
                      </a:r>
                    </a:p>
                    <a:p>
                      <a:pPr marL="76200" marR="285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Time</a:t>
                      </a:r>
                      <a:endParaRPr lang="en-US" sz="2000" b="1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285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Extra </a:t>
                      </a:r>
                    </a:p>
                    <a:p>
                      <a:pPr marL="76200" marR="285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Time</a:t>
                      </a:r>
                      <a:endParaRPr lang="en-US" sz="2000" b="1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285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Extra </a:t>
                      </a:r>
                    </a:p>
                    <a:p>
                      <a:pPr marL="76200" marR="285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Time</a:t>
                      </a:r>
                      <a:endParaRPr lang="en-US" sz="2000" b="1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Last Day for </a:t>
                      </a:r>
                      <a:r>
                        <a:rPr lang="en-US" sz="1800" dirty="0" smtClean="0">
                          <a:effectLst/>
                        </a:rPr>
                        <a:t>testing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7013466"/>
                  </a:ext>
                </a:extLst>
              </a:tr>
              <a:tr h="186654">
                <a:tc>
                  <a:txBody>
                    <a:bodyPr/>
                    <a:lstStyle/>
                    <a:p>
                      <a:pPr marL="19050" marR="28575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marR="76200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27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66675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 marR="57150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785" algn="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100" spc="-10" dirty="0">
                          <a:effectLst/>
                        </a:rPr>
                        <a:t>30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3682784"/>
                  </a:ext>
                </a:extLst>
              </a:tr>
              <a:tr h="600576">
                <a:tc>
                  <a:txBody>
                    <a:bodyPr/>
                    <a:lstStyle/>
                    <a:p>
                      <a:pPr marL="0" marR="285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none" strike="noStrike" dirty="0" smtClean="0">
                        <a:effectLst/>
                        <a:hlinkClick r:id="rId5"/>
                      </a:endParaRPr>
                    </a:p>
                    <a:p>
                      <a:pPr marL="0" marR="285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hlinkClick r:id="rId5"/>
                        </a:rPr>
                        <a:t>Memorial </a:t>
                      </a:r>
                      <a:r>
                        <a:rPr lang="en-US" sz="1200" u="none" strike="noStrike" dirty="0">
                          <a:effectLst/>
                          <a:hlinkClick r:id="rId5"/>
                        </a:rPr>
                        <a:t>Day</a:t>
                      </a:r>
                      <a:r>
                        <a:rPr lang="en-US" sz="1200" dirty="0">
                          <a:effectLst/>
                        </a:rPr>
                        <a:t>-</a:t>
                      </a:r>
                    </a:p>
                    <a:p>
                      <a:pPr marL="0" marR="285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School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</a:t>
                      </a:r>
                      <a:r>
                        <a:rPr lang="en-US" sz="1200" baseline="30000" dirty="0" smtClean="0">
                          <a:effectLst/>
                        </a:rPr>
                        <a:t>th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Grade End-of-Year Field </a:t>
                      </a:r>
                      <a:r>
                        <a:rPr lang="en-US" sz="1200" dirty="0" smtClean="0">
                          <a:effectLst/>
                        </a:rPr>
                        <a:t>Trip</a:t>
                      </a:r>
                    </a:p>
                    <a:p>
                      <a:pPr marL="0" marR="76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667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6667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Girls Inspired</a:t>
                      </a:r>
                    </a:p>
                    <a:p>
                      <a:pPr marL="0" marR="6667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Field</a:t>
                      </a:r>
                    </a:p>
                    <a:p>
                      <a:pPr marL="0" marR="6667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Trip</a:t>
                      </a:r>
                      <a:endParaRPr lang="en-US" sz="14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7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Heritage Festival</a:t>
                      </a:r>
                    </a:p>
                    <a:p>
                      <a:pPr marL="0" marR="577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0" marR="5778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61397261"/>
                  </a:ext>
                </a:extLst>
              </a:tr>
            </a:tbl>
          </a:graphicData>
        </a:graphic>
      </p:graphicFrame>
      <p:pic>
        <p:nvPicPr>
          <p:cNvPr id="4" name="Picture 3" descr="Roller Skates | Free Stock Photo | Roller skating | # 179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151193"/>
            <a:ext cx="862584" cy="572655"/>
          </a:xfrm>
          <a:prstGeom prst="rect">
            <a:avLst/>
          </a:prstGeom>
        </p:spPr>
      </p:pic>
      <p:pic>
        <p:nvPicPr>
          <p:cNvPr id="13" name="Picture 12" descr="File:Chinese American girl.jpg - Wikipedia, the free encyclo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07291"/>
            <a:ext cx="495959" cy="620674"/>
          </a:xfrm>
          <a:prstGeom prst="rect">
            <a:avLst/>
          </a:prstGeom>
        </p:spPr>
      </p:pic>
      <p:pic>
        <p:nvPicPr>
          <p:cNvPr id="21" name="Picture 20" descr="First World Conference on Indigenous Peoples Held This Week at UN Headquarters in New York City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61" y="5841718"/>
            <a:ext cx="1188178" cy="79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16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276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night before the test get to bed early.  Don’t stay up late. Your brain and body need sleep to function well.  </a:t>
            </a:r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Eat breakfast in the morning.  You think better when you have a full stomach. 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Show up to school early so you won’t have to worry about being late.  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TEST-TAKING TIPS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28800"/>
            <a:ext cx="838200" cy="933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0400"/>
            <a:ext cx="1990725" cy="1418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33" y="237299"/>
            <a:ext cx="1176933" cy="923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086123"/>
            <a:ext cx="1531471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430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41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Focus carefully on any directions you teacher gives you.  </a:t>
            </a:r>
          </a:p>
          <a:p>
            <a:endParaRPr lang="en-US" dirty="0" smtClean="0"/>
          </a:p>
          <a:p>
            <a:r>
              <a:rPr lang="en-US" dirty="0" smtClean="0"/>
              <a:t>Don’t worry about how fast other people finish their test; just concentrate on your own test.  </a:t>
            </a:r>
          </a:p>
          <a:p>
            <a:endParaRPr lang="en-US" dirty="0" smtClean="0"/>
          </a:p>
          <a:p>
            <a:r>
              <a:rPr lang="en-US" dirty="0" smtClean="0"/>
              <a:t>I’m done!  Not so fast – go back to review your answers making sure you didn’t make careless mistakes.</a:t>
            </a:r>
          </a:p>
          <a:p>
            <a:pPr marL="109728" indent="0">
              <a:buNone/>
            </a:pPr>
            <a:r>
              <a:rPr lang="en-US" dirty="0" smtClean="0"/>
              <a:t>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TEST-TAKING TIPS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209456"/>
            <a:ext cx="1771543" cy="1390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105400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423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LESS than 20 minutes</a:t>
            </a:r>
          </a:p>
          <a:p>
            <a:r>
              <a:rPr lang="en-US" sz="4000" b="1" dirty="0" smtClean="0"/>
              <a:t>MORE than 20 minutes</a:t>
            </a:r>
            <a:endParaRPr lang="en-US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PAUSE RULES</a:t>
            </a:r>
            <a:endParaRPr lang="en-US" sz="5400" dirty="0"/>
          </a:p>
        </p:txBody>
      </p:sp>
      <p:pic>
        <p:nvPicPr>
          <p:cNvPr id="7" name="Picture 6" descr="Free illustration: Paw Print, Paws, Prints, Pet, Dog - Free Image on Pixabay - 9414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2895600"/>
            <a:ext cx="4667250" cy="36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69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1224" y="609600"/>
            <a:ext cx="1286176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Test Strong!</a:t>
            </a:r>
          </a:p>
          <a:p>
            <a:r>
              <a:rPr lang="en-US" b="1" dirty="0" smtClean="0"/>
              <a:t>Poster posted by your teachers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2981"/>
            <a:ext cx="3886200" cy="6410228"/>
          </a:xfrm>
        </p:spPr>
      </p:pic>
      <p:sp>
        <p:nvSpPr>
          <p:cNvPr id="4" name="TextBox 3"/>
          <p:cNvSpPr txBox="1"/>
          <p:nvPr/>
        </p:nvSpPr>
        <p:spPr>
          <a:xfrm>
            <a:off x="7010400" y="762000"/>
            <a:ext cx="167640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Usage of strong vocabulary choice is highly encouraged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3458095"/>
            <a:ext cx="15240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CLAIM</a:t>
            </a:r>
          </a:p>
          <a:p>
            <a:r>
              <a:rPr lang="en-US" dirty="0" smtClean="0"/>
              <a:t>EVIDENCE </a:t>
            </a:r>
          </a:p>
          <a:p>
            <a:r>
              <a:rPr lang="en-US" dirty="0" smtClean="0"/>
              <a:t>REASONING</a:t>
            </a:r>
          </a:p>
        </p:txBody>
      </p:sp>
    </p:spTree>
    <p:extLst>
      <p:ext uri="{BB962C8B-B14F-4D97-AF65-F5344CB8AC3E}">
        <p14:creationId xmlns:p14="http://schemas.microsoft.com/office/powerpoint/2010/main" val="10697401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A positive attitude goes a long way towards success. </a:t>
            </a:r>
            <a:r>
              <a:rPr lang="en-US" dirty="0" smtClean="0">
                <a:cs typeface="Times New Roman" panose="02020603050405020304" pitchFamily="18" charset="0"/>
              </a:rPr>
              <a:t>POSITIVE </a:t>
            </a:r>
            <a:r>
              <a:rPr lang="en-US" dirty="0" smtClean="0">
                <a:cs typeface="Times New Roman" panose="02020603050405020304" pitchFamily="18" charset="0"/>
              </a:rPr>
              <a:t>SELF-TALK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No Pain, no Gain!  Grapple with it.  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Take a short mental time out.  </a:t>
            </a:r>
          </a:p>
          <a:p>
            <a:r>
              <a:rPr lang="en-US" dirty="0">
                <a:cs typeface="Times New Roman" panose="02020603050405020304" pitchFamily="18" charset="0"/>
              </a:rPr>
              <a:t>Don’t give up.</a:t>
            </a:r>
          </a:p>
          <a:p>
            <a:r>
              <a:rPr lang="en-US" dirty="0">
                <a:cs typeface="Times New Roman" panose="02020603050405020304" pitchFamily="18" charset="0"/>
              </a:rPr>
              <a:t>Don’t leave anything blank.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If you really don’t know the answer, make your best guess.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POSITIVE ATTITUDE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"/>
            <a:ext cx="1481732" cy="1163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648200"/>
            <a:ext cx="2057400" cy="2007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03094"/>
            <a:ext cx="2258744" cy="22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963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here </a:t>
            </a:r>
            <a:r>
              <a:rPr lang="en-US" b="1" u="sng" dirty="0" smtClean="0"/>
              <a:t>EVERY DAY </a:t>
            </a:r>
            <a:r>
              <a:rPr lang="en-US" dirty="0"/>
              <a:t>on testing days</a:t>
            </a:r>
          </a:p>
          <a:p>
            <a:r>
              <a:rPr lang="en-US" dirty="0" smtClean="0"/>
              <a:t>Are </a:t>
            </a:r>
            <a:r>
              <a:rPr lang="en-US" b="1" u="sng" dirty="0" smtClean="0"/>
              <a:t>ON TIME </a:t>
            </a:r>
            <a:r>
              <a:rPr lang="en-US" dirty="0" smtClean="0"/>
              <a:t>to school and in class</a:t>
            </a:r>
          </a:p>
          <a:p>
            <a:r>
              <a:rPr lang="en-US" dirty="0" smtClean="0"/>
              <a:t>Use their TEST STRONG! </a:t>
            </a:r>
            <a:r>
              <a:rPr lang="en-US" b="1" u="sng" dirty="0" smtClean="0"/>
              <a:t>Strategies</a:t>
            </a:r>
          </a:p>
          <a:p>
            <a:pPr marL="109728" indent="0">
              <a:buNone/>
            </a:pPr>
            <a:endParaRPr lang="en-US" sz="1800" dirty="0"/>
          </a:p>
          <a:p>
            <a:pPr marL="109728" indent="0" algn="ctr">
              <a:buNone/>
            </a:pPr>
            <a:r>
              <a:rPr lang="en-US" sz="4000" dirty="0" smtClean="0"/>
              <a:t>TEST STRONG!  PRIZES!  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Successful students: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"/>
            <a:ext cx="1553028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80" y="3825478"/>
            <a:ext cx="3496962" cy="3032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03482"/>
            <a:ext cx="3434322" cy="28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941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Purpose:  To take pride in doing your best on the test for your school, for your family, and for yourself.  It’s your time to </a:t>
            </a:r>
          </a:p>
          <a:p>
            <a:pPr marL="0" indent="0">
              <a:buNone/>
            </a:pPr>
            <a:r>
              <a:rPr lang="en-US" sz="3600" dirty="0" smtClean="0"/>
              <a:t>shine.  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TEST STRONG!  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10000"/>
            <a:ext cx="3200400" cy="2512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3962400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OBJECTIVE:  To share as much testing information to prepare your mind for TESTING.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483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618767"/>
            <a:ext cx="8229600" cy="178276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BE ON TIME.  IF NOT, TEST IN LIBRARY.  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573" y="3861036"/>
            <a:ext cx="5066827" cy="212100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6" name="35975F64-439A-4A31-9AB2-6D1D91248D90" descr="IMG_4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14" y="2438400"/>
            <a:ext cx="6833171" cy="335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620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90600"/>
              </p:ext>
            </p:extLst>
          </p:nvPr>
        </p:nvGraphicFramePr>
        <p:xfrm>
          <a:off x="914400" y="1395515"/>
          <a:ext cx="7576934" cy="4572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88467">
                  <a:extLst>
                    <a:ext uri="{9D8B030D-6E8A-4147-A177-3AD203B41FA5}">
                      <a16:colId xmlns:a16="http://schemas.microsoft.com/office/drawing/2014/main" val="2010954105"/>
                    </a:ext>
                  </a:extLst>
                </a:gridCol>
                <a:gridCol w="3788467">
                  <a:extLst>
                    <a:ext uri="{9D8B030D-6E8A-4147-A177-3AD203B41FA5}">
                      <a16:colId xmlns:a16="http://schemas.microsoft.com/office/drawing/2014/main" val="14125595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4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400" dirty="0" smtClean="0"/>
                        <a:t>EXCEEDED</a:t>
                      </a:r>
                      <a:endParaRPr lang="en-US" sz="5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70114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**</a:t>
                      </a:r>
                      <a:r>
                        <a:rPr lang="en-US" sz="6000" dirty="0" smtClean="0"/>
                        <a:t>3</a:t>
                      </a:r>
                      <a:r>
                        <a:rPr lang="en-US" sz="6000" dirty="0" smtClean="0"/>
                        <a:t>**</a:t>
                      </a:r>
                      <a:endParaRPr lang="en-US" sz="6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400" dirty="0" smtClean="0"/>
                        <a:t>MET</a:t>
                      </a:r>
                      <a:endParaRPr lang="en-US" sz="5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76345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2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dirty="0" smtClean="0"/>
                        <a:t>NEARLY MET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90183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1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/>
                        <a:t>NOT MET</a:t>
                      </a:r>
                      <a:endParaRPr lang="en-US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23355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ONE (</a:t>
            </a:r>
            <a:r>
              <a:rPr lang="en-US" dirty="0" smtClean="0"/>
              <a:t>1) YEAR’S </a:t>
            </a:r>
            <a:r>
              <a:rPr lang="en-US" dirty="0"/>
              <a:t>GROWTH</a:t>
            </a:r>
          </a:p>
        </p:txBody>
      </p:sp>
    </p:spTree>
    <p:extLst>
      <p:ext uri="{BB962C8B-B14F-4D97-AF65-F5344CB8AC3E}">
        <p14:creationId xmlns:p14="http://schemas.microsoft.com/office/powerpoint/2010/main" val="17460061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Take pride </a:t>
            </a:r>
            <a:r>
              <a:rPr lang="en-US" sz="2600" dirty="0"/>
              <a:t>in doing your best on the test for your school, for your family, and for yourself.  It’s your time to shine.  </a:t>
            </a:r>
            <a:r>
              <a:rPr lang="en-US" sz="2600" b="1" u="sng" dirty="0" smtClean="0"/>
              <a:t>PRIDE </a:t>
            </a:r>
          </a:p>
          <a:p>
            <a:r>
              <a:rPr lang="en-US" sz="2600" dirty="0" smtClean="0"/>
              <a:t>Be a wise test-taker using your Test Strong! strategies; </a:t>
            </a:r>
            <a:r>
              <a:rPr lang="en-US" sz="2600" b="1" u="sng" dirty="0" smtClean="0"/>
              <a:t>TEST-TAKING TIPS. </a:t>
            </a:r>
          </a:p>
          <a:p>
            <a:r>
              <a:rPr lang="en-US" sz="2600" dirty="0" smtClean="0"/>
              <a:t>HAVE </a:t>
            </a:r>
            <a:r>
              <a:rPr lang="en-US" sz="2600" dirty="0"/>
              <a:t>a positive attitude.  </a:t>
            </a:r>
            <a:r>
              <a:rPr lang="en-US" sz="2600" dirty="0" smtClean="0">
                <a:cs typeface="Times New Roman" panose="02020603050405020304" pitchFamily="18" charset="0"/>
              </a:rPr>
              <a:t>The three most important words you can say to yourself,</a:t>
            </a:r>
          </a:p>
          <a:p>
            <a:pPr marL="393192" lvl="1" indent="0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			</a:t>
            </a:r>
            <a:r>
              <a:rPr lang="en-US" sz="3600" u="sng" dirty="0" smtClean="0">
                <a:cs typeface="Times New Roman" panose="02020603050405020304" pitchFamily="18" charset="0"/>
              </a:rPr>
              <a:t>YES, I CAN</a:t>
            </a:r>
            <a:endParaRPr lang="en-US" sz="3600" b="1" u="sng" dirty="0"/>
          </a:p>
          <a:p>
            <a:r>
              <a:rPr lang="en-US" sz="2600" dirty="0" smtClean="0"/>
              <a:t>Just </a:t>
            </a:r>
            <a:r>
              <a:rPr lang="en-US" sz="2600" dirty="0"/>
              <a:t>do </a:t>
            </a:r>
            <a:r>
              <a:rPr lang="en-US" sz="2600" dirty="0" smtClean="0"/>
              <a:t>YOUR BEST by </a:t>
            </a:r>
            <a:r>
              <a:rPr lang="en-US" sz="2600" dirty="0"/>
              <a:t>staying </a:t>
            </a:r>
            <a:r>
              <a:rPr lang="en-US" sz="2600" b="1" u="sng" dirty="0" smtClean="0"/>
              <a:t>FOCUSED</a:t>
            </a:r>
            <a:r>
              <a:rPr lang="en-US" sz="2600" dirty="0" smtClean="0"/>
              <a:t>. SHOW YOU KNOW.  It’s your time to shine!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FERN BACON STUDENTS WILL…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12" y="5165725"/>
            <a:ext cx="194128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947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7200" dirty="0" smtClean="0"/>
              <a:t>DREAMS DON’T WORK UNLESS YOU DO!</a:t>
            </a:r>
            <a:endParaRPr lang="en-US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JUST DO YOUR BEST! </a:t>
            </a:r>
            <a:endParaRPr lang="en-US" sz="6000" dirty="0"/>
          </a:p>
        </p:txBody>
      </p:sp>
      <p:pic>
        <p:nvPicPr>
          <p:cNvPr id="4" name="Picture 3" descr="Free stock photo of engineer, fiber, fieldengine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820076"/>
            <a:ext cx="2667000" cy="1777770"/>
          </a:xfrm>
          <a:prstGeom prst="rect">
            <a:avLst/>
          </a:prstGeom>
        </p:spPr>
      </p:pic>
      <p:pic>
        <p:nvPicPr>
          <p:cNvPr id="5" name="Picture 4" descr="Nurse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0" y="3912222"/>
            <a:ext cx="1905000" cy="2857500"/>
          </a:xfrm>
          <a:prstGeom prst="rect">
            <a:avLst/>
          </a:prstGeom>
        </p:spPr>
      </p:pic>
      <p:pic>
        <p:nvPicPr>
          <p:cNvPr id="7" name="Picture 6" descr="Are blacks today victims or victors? | CreateDeba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04" y="4648200"/>
            <a:ext cx="1607354" cy="2121522"/>
          </a:xfrm>
          <a:prstGeom prst="rect">
            <a:avLst/>
          </a:prstGeom>
        </p:spPr>
      </p:pic>
      <p:pic>
        <p:nvPicPr>
          <p:cNvPr id="8" name="Picture 7" descr="Free Images : field, play, soccer, runner, trip, stadium, teenager, competition, american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86" y="4544020"/>
            <a:ext cx="1611085" cy="22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89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It’s not how big you are, it’s how big you play!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53" y="2057400"/>
            <a:ext cx="6000094" cy="45964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19600" y="3733800"/>
            <a:ext cx="914400" cy="2743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587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70132" y="2079533"/>
            <a:ext cx="6998834" cy="39270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1F8CC672-4D7D-40C1-B76B-0A70EEC6A37C" descr="IMG_42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6" y="870155"/>
            <a:ext cx="9072563" cy="537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96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2637" y="833437"/>
            <a:ext cx="8229600" cy="6324600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0EB6BE55-9F42-4355-8F88-AA90E9E3A626" descr="IMG_4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629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1300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6908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700" dirty="0" smtClean="0"/>
          </a:p>
          <a:p>
            <a:pPr lvl="1"/>
            <a:r>
              <a:rPr lang="en-US" sz="3600" u="sng" dirty="0" smtClean="0"/>
              <a:t>SBAC</a:t>
            </a:r>
            <a:r>
              <a:rPr lang="en-US" sz="3600" dirty="0" smtClean="0"/>
              <a:t> – SMARTER BALANCED ASSESSMENT CONSORTIUM</a:t>
            </a:r>
          </a:p>
          <a:p>
            <a:pPr lvl="1"/>
            <a:endParaRPr lang="en-US" sz="2000" dirty="0"/>
          </a:p>
          <a:p>
            <a:pPr lvl="3"/>
            <a:r>
              <a:rPr lang="en-US" sz="3200" dirty="0" smtClean="0"/>
              <a:t>CAT – COMPUTER ADAPTIVE TEST</a:t>
            </a:r>
          </a:p>
          <a:p>
            <a:pPr lvl="3"/>
            <a:r>
              <a:rPr lang="en-US" sz="3200" dirty="0" smtClean="0"/>
              <a:t>PT – PERFORMANCE TASK</a:t>
            </a:r>
          </a:p>
          <a:p>
            <a:pPr marL="914400" lvl="3" indent="0">
              <a:buNone/>
            </a:pPr>
            <a:endParaRPr lang="en-US" sz="3200" b="1" dirty="0" smtClean="0"/>
          </a:p>
          <a:p>
            <a:pPr marL="914400" lvl="3" indent="0" algn="ctr">
              <a:buNone/>
            </a:pPr>
            <a:r>
              <a:rPr lang="en-US" sz="3200" b="1" dirty="0" smtClean="0"/>
              <a:t>TEST </a:t>
            </a:r>
            <a:r>
              <a:rPr lang="en-US" sz="3200" b="1" dirty="0"/>
              <a:t>IN </a:t>
            </a:r>
            <a:r>
              <a:rPr lang="en-US" sz="3200" b="1" dirty="0" smtClean="0"/>
              <a:t>ELA AND MATH</a:t>
            </a:r>
          </a:p>
          <a:p>
            <a:pPr marL="914400" lvl="3" indent="0" algn="ctr">
              <a:buNone/>
            </a:pPr>
            <a:r>
              <a:rPr lang="en-US" sz="3200" b="1" dirty="0" smtClean="0"/>
              <a:t>8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Grade to test in SCIENCE</a:t>
            </a:r>
            <a:endParaRPr lang="en-US" sz="3200" b="1" dirty="0"/>
          </a:p>
          <a:p>
            <a:pPr marL="914400" lvl="3" indent="0">
              <a:buNone/>
            </a:pPr>
            <a:endParaRPr lang="en-US" sz="3200" dirty="0" smtClean="0"/>
          </a:p>
          <a:p>
            <a:pPr marL="914400" lvl="3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447800"/>
          </a:xfrm>
        </p:spPr>
        <p:txBody>
          <a:bodyPr/>
          <a:lstStyle/>
          <a:p>
            <a:r>
              <a:rPr lang="en-US" dirty="0" smtClean="0"/>
              <a:t>		   </a:t>
            </a:r>
            <a:r>
              <a:rPr lang="en-US" dirty="0" smtClean="0">
                <a:solidFill>
                  <a:schemeClr val="tx1"/>
                </a:solidFill>
              </a:rPr>
              <a:t>TESTING INFORMATION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336"/>
            <a:ext cx="2276475" cy="11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9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/>
              <a:t>Students are only testing in one subject each day during the </a:t>
            </a:r>
            <a:r>
              <a:rPr lang="en-US" sz="2400" dirty="0" smtClean="0"/>
              <a:t>morning.  We </a:t>
            </a:r>
            <a:r>
              <a:rPr lang="en-US" sz="2400" dirty="0" smtClean="0"/>
              <a:t>will test on TUESDAYS &amp; WEDNESDAY.  Extra time </a:t>
            </a:r>
            <a:r>
              <a:rPr lang="en-US" sz="2400" dirty="0" smtClean="0"/>
              <a:t>has been built into the schedule </a:t>
            </a:r>
            <a:r>
              <a:rPr lang="en-US" sz="2400" dirty="0" smtClean="0"/>
              <a:t>on </a:t>
            </a:r>
            <a:r>
              <a:rPr lang="en-US" sz="2400" dirty="0" smtClean="0"/>
              <a:t>Fridays.  </a:t>
            </a:r>
          </a:p>
          <a:p>
            <a:pPr marL="457200" indent="-457200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Students will stay on their regular schedule during testing for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ELA.  You will be testing with your 2</a:t>
            </a:r>
            <a:r>
              <a:rPr lang="en-US" sz="24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Period teacher during an extended block of time for testing.  Science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 be testing in on a special schedule called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BLOCK SCHEDULE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TESTING INFORMATION 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05" y="33964"/>
            <a:ext cx="1703895" cy="1337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800600"/>
            <a:ext cx="248694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341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553790"/>
            <a:ext cx="1295400" cy="147204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4677"/>
            <a:ext cx="8229600" cy="4620051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/>
              <a:t>Students will be expected to keep working through the entire testing block.  Stay focused</a:t>
            </a:r>
            <a:r>
              <a:rPr lang="en-US" sz="2800" dirty="0" smtClean="0"/>
              <a:t>.</a:t>
            </a:r>
            <a:endParaRPr lang="en-US" sz="2800" dirty="0"/>
          </a:p>
          <a:p>
            <a:pPr marL="457200" indent="-457200"/>
            <a:r>
              <a:rPr lang="en-US" sz="2800" dirty="0" smtClean="0"/>
              <a:t>If </a:t>
            </a:r>
            <a:r>
              <a:rPr lang="en-US" sz="2800" dirty="0"/>
              <a:t>students finish early, students are expected to </a:t>
            </a:r>
            <a:r>
              <a:rPr lang="en-US" sz="2800" dirty="0" smtClean="0"/>
              <a:t>close their </a:t>
            </a:r>
            <a:r>
              <a:rPr lang="en-US" sz="2800" dirty="0" smtClean="0"/>
              <a:t>Chromebook &amp; </a:t>
            </a:r>
            <a:r>
              <a:rPr lang="en-US" sz="2800" dirty="0" smtClean="0"/>
              <a:t>do </a:t>
            </a:r>
            <a:r>
              <a:rPr lang="en-US" sz="2800" dirty="0"/>
              <a:t>a </a:t>
            </a:r>
            <a:r>
              <a:rPr lang="en-US" sz="2800" b="1" u="sng" dirty="0" smtClean="0"/>
              <a:t>QUIET ACTIVITY </a:t>
            </a:r>
            <a:r>
              <a:rPr lang="en-US" sz="2800" dirty="0" smtClean="0"/>
              <a:t>until </a:t>
            </a:r>
            <a:r>
              <a:rPr lang="en-US" sz="2800" dirty="0"/>
              <a:t>the testing period is over to respect the students who are still working. </a:t>
            </a:r>
          </a:p>
          <a:p>
            <a:pPr marL="457200" indent="-457200"/>
            <a:r>
              <a:rPr lang="en-US" sz="2800" dirty="0" smtClean="0"/>
              <a:t>Students will report to their Testing Room / or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Period teacher to test.  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TESTING INFORMATION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"/>
            <a:ext cx="1703895" cy="13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058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587801"/>
              </p:ext>
            </p:extLst>
          </p:nvPr>
        </p:nvGraphicFramePr>
        <p:xfrm>
          <a:off x="1828800" y="1219200"/>
          <a:ext cx="5676900" cy="52137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872841">
                  <a:extLst>
                    <a:ext uri="{9D8B030D-6E8A-4147-A177-3AD203B41FA5}">
                      <a16:colId xmlns:a16="http://schemas.microsoft.com/office/drawing/2014/main" val="3211892308"/>
                    </a:ext>
                  </a:extLst>
                </a:gridCol>
                <a:gridCol w="2168302">
                  <a:extLst>
                    <a:ext uri="{9D8B030D-6E8A-4147-A177-3AD203B41FA5}">
                      <a16:colId xmlns:a16="http://schemas.microsoft.com/office/drawing/2014/main" val="1198302777"/>
                    </a:ext>
                  </a:extLst>
                </a:gridCol>
                <a:gridCol w="1635757">
                  <a:extLst>
                    <a:ext uri="{9D8B030D-6E8A-4147-A177-3AD203B41FA5}">
                      <a16:colId xmlns:a16="http://schemas.microsoft.com/office/drawing/2014/main" val="175459038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Period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Time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Minutes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240569"/>
                  </a:ext>
                </a:extLst>
              </a:tr>
              <a:tr h="6143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Entry Bell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8:10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888971"/>
                  </a:ext>
                </a:extLst>
              </a:tr>
              <a:tr h="4040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8:15-8:39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5438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TESTING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ROOM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8:45– 11:30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 </a:t>
                      </a:r>
                      <a:r>
                        <a:rPr lang="en-US" sz="2000" dirty="0">
                          <a:effectLst/>
                        </a:rPr>
                        <a:t>HRS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 minutes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3528305"/>
                  </a:ext>
                </a:extLst>
              </a:tr>
              <a:tr h="5947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11:36 – 12:00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837626"/>
                  </a:ext>
                </a:extLst>
              </a:tr>
              <a:tr h="5947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LUNCH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12:00 – 12:30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698244"/>
                  </a:ext>
                </a:extLst>
              </a:tr>
              <a:tr h="3479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12:37 – 1:00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482393"/>
                  </a:ext>
                </a:extLst>
              </a:tr>
              <a:tr h="3645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1:05 – 1:28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61922"/>
                  </a:ext>
                </a:extLst>
              </a:tr>
              <a:tr h="3758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1:33 – 1:56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529229"/>
                  </a:ext>
                </a:extLst>
              </a:tr>
              <a:tr h="3934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2:02 – 2:25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89355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850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3E9BAE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2217</TotalTime>
  <Words>1085</Words>
  <Application>Microsoft Office PowerPoint</Application>
  <PresentationFormat>On-screen Show (4:3)</PresentationFormat>
  <Paragraphs>260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Century Gothic</vt:lpstr>
      <vt:lpstr>Lucida Sans Unicode</vt:lpstr>
      <vt:lpstr>Times New Roman</vt:lpstr>
      <vt:lpstr>Verdana</vt:lpstr>
      <vt:lpstr>Wingdings 2</vt:lpstr>
      <vt:lpstr>Wingdings 3</vt:lpstr>
      <vt:lpstr>Concourse</vt:lpstr>
      <vt:lpstr>Fern Bacon Middle School “A NEW ERA OF EXCELLENCE” </vt:lpstr>
      <vt:lpstr>TEST STRONG!  </vt:lpstr>
      <vt:lpstr>It’s not how big you are, it’s how big you play!</vt:lpstr>
      <vt:lpstr> </vt:lpstr>
      <vt:lpstr> </vt:lpstr>
      <vt:lpstr>     TESTING INFORMATION</vt:lpstr>
      <vt:lpstr>TESTING INFORMATION </vt:lpstr>
      <vt:lpstr>TESTING INFORMATION </vt:lpstr>
      <vt:lpstr>Testing Schedule</vt:lpstr>
      <vt:lpstr>Testing Schedule  8:45-11:30 AM </vt:lpstr>
      <vt:lpstr>TESTING INFORMATION</vt:lpstr>
      <vt:lpstr>CELL PHONE USE IS PROHIBITED</vt:lpstr>
      <vt:lpstr>TESTING SCHEDULE</vt:lpstr>
      <vt:lpstr>TEST-TAKING TIPS</vt:lpstr>
      <vt:lpstr>TEST-TAKING TIPS</vt:lpstr>
      <vt:lpstr>PAUSE RULES</vt:lpstr>
      <vt:lpstr> </vt:lpstr>
      <vt:lpstr>POSITIVE ATTITUDE</vt:lpstr>
      <vt:lpstr>Successful students:</vt:lpstr>
      <vt:lpstr>BE ON TIME.  IF NOT, TEST IN LIBRARY.  </vt:lpstr>
      <vt:lpstr>SHOW ONE (1) YEAR’S GROWTH</vt:lpstr>
      <vt:lpstr>FERN BACON STUDENTS WILL…</vt:lpstr>
      <vt:lpstr>JUST DO YOUR BEST! </vt:lpstr>
    </vt:vector>
  </TitlesOfParts>
  <Company>SCUSD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Fern Bacon Middle School 2013-14</dc:title>
  <dc:creator>SCUSD</dc:creator>
  <cp:lastModifiedBy>Mary Coronado</cp:lastModifiedBy>
  <cp:revision>131</cp:revision>
  <cp:lastPrinted>2017-04-21T17:31:27Z</cp:lastPrinted>
  <dcterms:created xsi:type="dcterms:W3CDTF">2013-08-17T17:48:09Z</dcterms:created>
  <dcterms:modified xsi:type="dcterms:W3CDTF">2025-04-22T00:35:01Z</dcterms:modified>
</cp:coreProperties>
</file>